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59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79647" autoAdjust="0"/>
  </p:normalViewPr>
  <p:slideViewPr>
    <p:cSldViewPr snapToGrid="0">
      <p:cViewPr varScale="1">
        <p:scale>
          <a:sx n="100" d="100"/>
          <a:sy n="100" d="100"/>
        </p:scale>
        <p:origin x="1356" y="96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Relationship Id="rId3" Type="http://schemas.openxmlformats.org/officeDocument/2006/relationships/hyperlink" Target="https://bskyvision.com/799" TargetMode="External"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221" name="Google Shape;22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yolo-v5를 이용하여 장애인 주차 표시를 인식하여(여기에 우리가 도출한 best.pt를 사용) confidence 값에 따라서 결과를 판독하고 그 결과를 전송하는 프로그램</a:t>
            </a:r>
            <a:endParaRPr/>
          </a:p>
        </p:txBody>
      </p:sp>
      <p:sp>
        <p:nvSpPr>
          <p:cNvPr id="222" name="Google Shape;22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b669add6b_0_7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235" name="Google Shape;235;gcb669add6b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36" name="Google Shape;236;gcb669add6b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0" name="Google Shape;10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19" name="Google Shape;11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2" name="Google Shape;13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b669add6b_3_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8" name="Google Shape;148;gcb669add6b_3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49" name="Google Shape;149;gcb669add6b_3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62" name="Google Shape;16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600" i="1" strike="sngStrike">
                <a:latin typeface="배달의민족 도현"/>
                <a:ea typeface="배달의민족 도현"/>
                <a:cs typeface="맑은 고딕"/>
                <a:sym typeface="맑은 고딕"/>
              </a:rPr>
              <a:t>코드는 대학원생 멘토의 도움을 받음</a:t>
            </a:r>
            <a:r>
              <a:rPr lang="en-US" altLang="ko-KR" sz="1600" i="1" strike="sngStrike">
                <a:latin typeface="배달의민족 도현"/>
                <a:ea typeface="배달의민족 도현"/>
                <a:cs typeface="맑은 고딕"/>
                <a:sym typeface="맑은 고딕"/>
              </a:rPr>
              <a:t>(</a:t>
            </a:r>
            <a:r>
              <a:rPr lang="ko-KR" altLang="en-US" sz="1600" i="1" strike="sngStrike">
                <a:latin typeface="배달의민족 도현"/>
                <a:ea typeface="배달의민족 도현"/>
                <a:cs typeface="맑은 고딕"/>
                <a:sym typeface="맑은 고딕"/>
              </a:rPr>
              <a:t>매우 많이</a:t>
            </a:r>
            <a:r>
              <a:rPr lang="en-US" altLang="ko-KR" sz="1600" i="1" strike="sngStrike">
                <a:latin typeface="배달의민족 도현"/>
                <a:ea typeface="배달의민족 도현"/>
                <a:cs typeface="맑은 고딕"/>
                <a:sym typeface="맑은 고딕"/>
              </a:rPr>
              <a:t>)</a:t>
            </a:r>
            <a:endParaRPr lang="en-US" altLang="ko-KR" sz="1600" i="1" strike="sngStrike">
              <a:latin typeface="배달의민족 도현"/>
              <a:ea typeface="배달의민족 도현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딥러닝에서 배치는 모델의 가중치를 한번 업데이트시킬 때 사용되는 샘플들의 묶음을 의미합니다. </a:t>
            </a:r>
            <a:endParaRPr lang="ko-KR" sz="14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(예시) 만약에 총 1000개의 훈련 샘플이 있는데, 배치 사이즈가 20이라면 20개의 샘플 단위마다 모델의 가중치를 한번씩 업데이트시킵니다. 그러니까 총 50번(=1000/20) 가중치가 업데이트되겠죠. 하나의 데이터셋을 총 50개의 배치로 나눠서 훈련을 진행했다고 보면 됩니다. </a:t>
            </a:r>
            <a:endParaRPr lang="ko-KR" sz="14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만약 배치 사이즈가 너무 크면 한번에 처리해야 할 양이 그만큼 많기 때문에 학습 속도가 느려지고, 어떤 경우에는</a:t>
            </a:r>
            <a:r>
              <a:rPr lang="ko-KR" sz="1400" u="sng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 메모리 부족 문제</a:t>
            </a:r>
            <a:r>
              <a:rPr lang="ko-KR" sz="14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를 겪을 수도 있습니다. 이런 경우에는 배치 사이즈를 조금 줄여서 훈련셋을 더 많은 배치로 나눠서 모델을 훈련시키는 것이 좋습니다. 또한 배치 사이즈가 너무 작아도 문제가 될 수 있습니다. 너무 적은 샘플을 참조해서 가중치가 자주 업데이트되기 때문에 비교적 불안정하게 훈련되는 것이죠. 따라서 배치 사이즈를 바꿔가면서 언제 모델이 가장 효율적으로 훈련되는지를 살펴볼 필요가 있습니다. </a:t>
            </a:r>
            <a:endParaRPr lang="ko-KR" sz="14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best.pt를 왜 써요? best weight와 best bias</a:t>
            </a:r>
            <a:endParaRPr sz="14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90" name="Google Shape;19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91" name="Google Shape;19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204" name="Google Shape;20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5" name="Google Shape;20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7" name="Google Shape;107;p14">
            <a:extLst>
              <a:ext uri="{FF2B5EF4-FFF2-40B4-BE49-F238E27FC236}">
                <a16:creationId xmlns:a16="http://schemas.microsoft.com/office/drawing/2014/main" id="{2A3EFEC9-BD03-44EC-AF61-0E0808F2F0FB}"/>
              </a:ext>
            </a:extLst>
          </p:cNvPr>
          <p:cNvSpPr txBox="1">
            <a:spLocks/>
          </p:cNvSpPr>
          <p:nvPr userDrawn="1"/>
        </p:nvSpPr>
        <p:spPr>
          <a:xfrm>
            <a:off x="611982" y="475059"/>
            <a:ext cx="4938712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  <a:buFont typeface="Arial"/>
              <a:buNone/>
            </a:pPr>
            <a:r>
              <a:rPr lang="ko-KR" altLang="en-US" sz="185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인공지능 기반 장애인주차표시 인식 시스템</a:t>
            </a:r>
          </a:p>
        </p:txBody>
      </p:sp>
      <p:pic>
        <p:nvPicPr>
          <p:cNvPr id="8" name="Google Shape;115;p14">
            <a:extLst>
              <a:ext uri="{FF2B5EF4-FFF2-40B4-BE49-F238E27FC236}">
                <a16:creationId xmlns:a16="http://schemas.microsoft.com/office/drawing/2014/main" id="{F914A926-A5D2-4B2E-8CAB-C614894C1E2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7431" y="138258"/>
            <a:ext cx="544751" cy="54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7" name="Google Shape;107;p14">
            <a:extLst>
              <a:ext uri="{FF2B5EF4-FFF2-40B4-BE49-F238E27FC236}">
                <a16:creationId xmlns:a16="http://schemas.microsoft.com/office/drawing/2014/main" id="{4CAF2E59-0923-4741-8BB1-A782331B9D13}"/>
              </a:ext>
            </a:extLst>
          </p:cNvPr>
          <p:cNvSpPr txBox="1">
            <a:spLocks/>
          </p:cNvSpPr>
          <p:nvPr userDrawn="1"/>
        </p:nvSpPr>
        <p:spPr>
          <a:xfrm>
            <a:off x="611982" y="475059"/>
            <a:ext cx="4938712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  <a:buFont typeface="Arial"/>
              <a:buNone/>
            </a:pPr>
            <a:r>
              <a:rPr lang="ko-KR" altLang="en-US" sz="185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인공지능 기반 장애인주차표시 인식 시스템</a:t>
            </a:r>
          </a:p>
        </p:txBody>
      </p:sp>
      <p:pic>
        <p:nvPicPr>
          <p:cNvPr id="8" name="Google Shape;115;p14">
            <a:extLst>
              <a:ext uri="{FF2B5EF4-FFF2-40B4-BE49-F238E27FC236}">
                <a16:creationId xmlns:a16="http://schemas.microsoft.com/office/drawing/2014/main" id="{C938B771-F873-4B4A-B766-2A7D1713F9A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7431" y="138258"/>
            <a:ext cx="544751" cy="54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userDrawn="1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8" name="Google Shape;115;p14">
            <a:extLst>
              <a:ext uri="{FF2B5EF4-FFF2-40B4-BE49-F238E27FC236}">
                <a16:creationId xmlns:a16="http://schemas.microsoft.com/office/drawing/2014/main" id="{18056230-C82D-4275-B61C-9FDEF360761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7431" y="138258"/>
            <a:ext cx="544751" cy="544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B624DF3B-B9FB-41E0-95B1-ED61FC8F1636}"/>
              </a:ext>
            </a:extLst>
          </p:cNvPr>
          <p:cNvSpPr txBox="1">
            <a:spLocks/>
          </p:cNvSpPr>
          <p:nvPr userDrawn="1"/>
        </p:nvSpPr>
        <p:spPr>
          <a:xfrm>
            <a:off x="611982" y="475059"/>
            <a:ext cx="4938712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  <a:buFont typeface="Arial"/>
              <a:buNone/>
            </a:pPr>
            <a:r>
              <a:rPr lang="ko-KR" altLang="en-US" sz="1850" dirty="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인공지능 기반 장애인주차표시 인식 시스템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7" name="Google Shape;107;p14">
            <a:extLst>
              <a:ext uri="{FF2B5EF4-FFF2-40B4-BE49-F238E27FC236}">
                <a16:creationId xmlns:a16="http://schemas.microsoft.com/office/drawing/2014/main" id="{DB055F81-35C2-436B-B10A-80756F0BDB41}"/>
              </a:ext>
            </a:extLst>
          </p:cNvPr>
          <p:cNvSpPr txBox="1">
            <a:spLocks/>
          </p:cNvSpPr>
          <p:nvPr userDrawn="1"/>
        </p:nvSpPr>
        <p:spPr>
          <a:xfrm>
            <a:off x="611982" y="475059"/>
            <a:ext cx="4938712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  <a:buFont typeface="Arial"/>
              <a:buNone/>
            </a:pPr>
            <a:r>
              <a:rPr lang="ko-KR" altLang="en-US" sz="185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인공지능 기반 장애인주차표시 인식 시스템</a:t>
            </a:r>
          </a:p>
        </p:txBody>
      </p:sp>
      <p:pic>
        <p:nvPicPr>
          <p:cNvPr id="8" name="Google Shape;115;p14">
            <a:extLst>
              <a:ext uri="{FF2B5EF4-FFF2-40B4-BE49-F238E27FC236}">
                <a16:creationId xmlns:a16="http://schemas.microsoft.com/office/drawing/2014/main" id="{DAEEFAC1-A7BD-45CD-8151-48F213B9D97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7431" y="138258"/>
            <a:ext cx="544751" cy="54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" name="Google Shape;107;p14">
            <a:extLst>
              <a:ext uri="{FF2B5EF4-FFF2-40B4-BE49-F238E27FC236}">
                <a16:creationId xmlns:a16="http://schemas.microsoft.com/office/drawing/2014/main" id="{37C20590-641A-4F14-A4AC-505DA50CD346}"/>
              </a:ext>
            </a:extLst>
          </p:cNvPr>
          <p:cNvSpPr txBox="1">
            <a:spLocks/>
          </p:cNvSpPr>
          <p:nvPr userDrawn="1"/>
        </p:nvSpPr>
        <p:spPr>
          <a:xfrm>
            <a:off x="611982" y="475059"/>
            <a:ext cx="4938712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  <a:buFont typeface="Arial"/>
              <a:buNone/>
            </a:pPr>
            <a:r>
              <a:rPr lang="ko-KR" altLang="en-US" sz="185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인공지능 기반 장애인주차표시 인식 시스템</a:t>
            </a:r>
          </a:p>
        </p:txBody>
      </p:sp>
      <p:pic>
        <p:nvPicPr>
          <p:cNvPr id="9" name="Google Shape;115;p14">
            <a:extLst>
              <a:ext uri="{FF2B5EF4-FFF2-40B4-BE49-F238E27FC236}">
                <a16:creationId xmlns:a16="http://schemas.microsoft.com/office/drawing/2014/main" id="{9FECCF49-3C5C-4EF8-BA7F-7CBCDC1AF55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7431" y="138258"/>
            <a:ext cx="544751" cy="54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" name="Google Shape;107;p14">
            <a:extLst>
              <a:ext uri="{FF2B5EF4-FFF2-40B4-BE49-F238E27FC236}">
                <a16:creationId xmlns:a16="http://schemas.microsoft.com/office/drawing/2014/main" id="{2EE5CC1E-DEF9-460B-97A2-30C2BD4DFF93}"/>
              </a:ext>
            </a:extLst>
          </p:cNvPr>
          <p:cNvSpPr txBox="1">
            <a:spLocks/>
          </p:cNvSpPr>
          <p:nvPr userDrawn="1"/>
        </p:nvSpPr>
        <p:spPr>
          <a:xfrm>
            <a:off x="611982" y="475059"/>
            <a:ext cx="4938712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  <a:buFont typeface="Arial"/>
              <a:buNone/>
            </a:pPr>
            <a:r>
              <a:rPr lang="ko-KR" altLang="en-US" sz="185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인공지능 기반 장애인주차표시 인식 시스템</a:t>
            </a:r>
          </a:p>
        </p:txBody>
      </p:sp>
      <p:pic>
        <p:nvPicPr>
          <p:cNvPr id="11" name="Google Shape;115;p14">
            <a:extLst>
              <a:ext uri="{FF2B5EF4-FFF2-40B4-BE49-F238E27FC236}">
                <a16:creationId xmlns:a16="http://schemas.microsoft.com/office/drawing/2014/main" id="{ECC9CB11-1DFB-4EF4-BC50-94D491445FE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7431" y="138258"/>
            <a:ext cx="544751" cy="54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7" name="Google Shape;115;p14">
            <a:extLst>
              <a:ext uri="{FF2B5EF4-FFF2-40B4-BE49-F238E27FC236}">
                <a16:creationId xmlns:a16="http://schemas.microsoft.com/office/drawing/2014/main" id="{CCD1A7FA-BEBF-41E5-B513-1194A1B9BBC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7431" y="138258"/>
            <a:ext cx="544751" cy="54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userDrawn="1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6" name="Google Shape;115;p14">
            <a:extLst>
              <a:ext uri="{FF2B5EF4-FFF2-40B4-BE49-F238E27FC236}">
                <a16:creationId xmlns:a16="http://schemas.microsoft.com/office/drawing/2014/main" id="{80DA96BC-E375-4AE7-8485-B424E3EBC5B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7431" y="138258"/>
            <a:ext cx="544751" cy="54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" name="Google Shape;107;p14">
            <a:extLst>
              <a:ext uri="{FF2B5EF4-FFF2-40B4-BE49-F238E27FC236}">
                <a16:creationId xmlns:a16="http://schemas.microsoft.com/office/drawing/2014/main" id="{80FC3BE2-1DDE-4CCD-B02C-97715AF91725}"/>
              </a:ext>
            </a:extLst>
          </p:cNvPr>
          <p:cNvSpPr txBox="1">
            <a:spLocks/>
          </p:cNvSpPr>
          <p:nvPr userDrawn="1"/>
        </p:nvSpPr>
        <p:spPr>
          <a:xfrm>
            <a:off x="611982" y="475059"/>
            <a:ext cx="4938712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  <a:buFont typeface="Arial"/>
              <a:buNone/>
            </a:pPr>
            <a:r>
              <a:rPr lang="ko-KR" altLang="en-US" sz="185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인공지능 기반 장애인주차표시 인식 시스템</a:t>
            </a:r>
          </a:p>
        </p:txBody>
      </p:sp>
      <p:pic>
        <p:nvPicPr>
          <p:cNvPr id="9" name="Google Shape;115;p14">
            <a:extLst>
              <a:ext uri="{FF2B5EF4-FFF2-40B4-BE49-F238E27FC236}">
                <a16:creationId xmlns:a16="http://schemas.microsoft.com/office/drawing/2014/main" id="{9D2F29FD-7491-476D-AF94-C4CD53F9268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7431" y="138258"/>
            <a:ext cx="544751" cy="54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" name="Google Shape;107;p14">
            <a:extLst>
              <a:ext uri="{FF2B5EF4-FFF2-40B4-BE49-F238E27FC236}">
                <a16:creationId xmlns:a16="http://schemas.microsoft.com/office/drawing/2014/main" id="{7C0B6FAC-2610-4323-95CE-6EDE42FFCF57}"/>
              </a:ext>
            </a:extLst>
          </p:cNvPr>
          <p:cNvSpPr txBox="1">
            <a:spLocks/>
          </p:cNvSpPr>
          <p:nvPr userDrawn="1"/>
        </p:nvSpPr>
        <p:spPr>
          <a:xfrm>
            <a:off x="611982" y="475059"/>
            <a:ext cx="4938712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  <a:buFont typeface="Arial"/>
              <a:buNone/>
            </a:pPr>
            <a:r>
              <a:rPr lang="ko-KR" altLang="en-US" sz="185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인공지능 기반 장애인주차표시 인식 시스템</a:t>
            </a:r>
          </a:p>
        </p:txBody>
      </p:sp>
      <p:pic>
        <p:nvPicPr>
          <p:cNvPr id="9" name="Google Shape;115;p14">
            <a:extLst>
              <a:ext uri="{FF2B5EF4-FFF2-40B4-BE49-F238E27FC236}">
                <a16:creationId xmlns:a16="http://schemas.microsoft.com/office/drawing/2014/main" id="{0E712801-6E73-4147-B964-33FD031C233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7431" y="138258"/>
            <a:ext cx="544751" cy="54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1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8" name="Google Shape;115;p14">
            <a:extLst>
              <a:ext uri="{FF2B5EF4-FFF2-40B4-BE49-F238E27FC236}">
                <a16:creationId xmlns:a16="http://schemas.microsoft.com/office/drawing/2014/main" id="{EED9DD3B-3DE2-4AB0-B5BE-574AE481DC5B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07431" y="138258"/>
            <a:ext cx="544751" cy="5447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5.png"  /><Relationship Id="rId11" Type="http://schemas.openxmlformats.org/officeDocument/2006/relationships/image" Target="../media/image26.png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8.jpeg"  /><Relationship Id="rId4" Type="http://schemas.openxmlformats.org/officeDocument/2006/relationships/image" Target="../media/image19.jpeg"  /><Relationship Id="rId5" Type="http://schemas.openxmlformats.org/officeDocument/2006/relationships/image" Target="../media/image20.jpeg"  /><Relationship Id="rId6" Type="http://schemas.openxmlformats.org/officeDocument/2006/relationships/image" Target="../media/image21.jpeg"  /><Relationship Id="rId7" Type="http://schemas.openxmlformats.org/officeDocument/2006/relationships/image" Target="../media/image22.jpeg"  /><Relationship Id="rId8" Type="http://schemas.openxmlformats.org/officeDocument/2006/relationships/image" Target="../media/image23.png"  /><Relationship Id="rId9" Type="http://schemas.openxmlformats.org/officeDocument/2006/relationships/image" Target="../media/image24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5.jpe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hyperlink" Target="https://roboflow.com" TargetMode="External"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4.jpeg"  /><Relationship Id="rId4" Type="http://schemas.openxmlformats.org/officeDocument/2006/relationships/image" Target="../media/image1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 descr="장애인전용 주차구역은 장애인이 편리하게 자동차를 사용할 수 있도록 돕는 특별한 사회적 배려이다. 그렇기 때문에 장애인은 차량을 장애인전용 주차구역에 주차할 수도 있고, 그렇지 않을 수도 있다. ⓒ베이비뉴스"/>
          <p:cNvPicPr preferRelativeResize="0"/>
          <p:nvPr/>
        </p:nvPicPr>
        <p:blipFill rotWithShape="1">
          <a:blip r:embed="rId3">
            <a:alphaModFix amt="20000"/>
          </a:blip>
          <a:srcRect r="13437"/>
          <a:stretch/>
        </p:blipFill>
        <p:spPr>
          <a:xfrm>
            <a:off x="0" y="-1"/>
            <a:ext cx="12192000" cy="684106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845939" y="2908872"/>
            <a:ext cx="10713670" cy="131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인공지능 기반</a:t>
            </a:r>
            <a:br>
              <a:rPr 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</a:br>
            <a:r>
              <a:rPr 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 </a:t>
            </a:r>
            <a:br>
              <a:rPr 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</a:br>
            <a:r>
              <a:rPr 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장애인주차표시 인식 시스템</a:t>
            </a:r>
            <a:endParaRPr sz="40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  <a:sym typeface="Arial"/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8556771" y="4716133"/>
            <a:ext cx="3495411" cy="214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050"/>
              </a:buClr>
              <a:buSzPts val="2000"/>
              <a:buNone/>
            </a:pPr>
            <a:r>
              <a:rPr lang="ko-KR" sz="2000">
                <a:solidFill>
                  <a:srgbClr val="FF5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KNU</a:t>
            </a:r>
            <a:r>
              <a:rPr 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 컴퓨터학부 4조</a:t>
            </a:r>
            <a:endParaRPr sz="2000"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  <a:sym typeface="Arial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2017113243 이건형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2017112277 정원영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2017113627 이동우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2017110675 류진호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639661" y="2915634"/>
            <a:ext cx="109057" cy="1312894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845939" y="2336800"/>
            <a:ext cx="7066161" cy="47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dk1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종합설계프로젝트1 대학원연계 4</a:t>
            </a:r>
            <a:endParaRPr sz="2000" b="0" i="0" u="none" strike="noStrike" cap="none" dirty="0">
              <a:solidFill>
                <a:schemeClr val="dk1"/>
              </a:solidFill>
              <a:highlight>
                <a:srgbClr val="FFFF0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pic>
        <p:nvPicPr>
          <p:cNvPr id="95" name="Google Shape;95;p13" descr="왕관 단색으로 채워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77080" y="5043459"/>
            <a:ext cx="387532" cy="387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 txBox="1"/>
          <p:nvPr/>
        </p:nvSpPr>
        <p:spPr>
          <a:xfrm>
            <a:off x="758032" y="1067990"/>
            <a:ext cx="466785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3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추후 계획</a:t>
            </a:r>
            <a:endParaRPr sz="3000" dirty="0">
              <a:solidFill>
                <a:srgbClr val="FF5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227" name="Google Shape;227;p22"/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D18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228" name="Google Shape;228;p22"/>
          <p:cNvSpPr txBox="1"/>
          <p:nvPr/>
        </p:nvSpPr>
        <p:spPr>
          <a:xfrm>
            <a:off x="921108" y="1680531"/>
            <a:ext cx="2470678" cy="5570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알림 서비스 개발 예정</a:t>
            </a:r>
            <a:endParaRPr sz="2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22" name="Google Shape;127;p15">
            <a:extLst>
              <a:ext uri="{FF2B5EF4-FFF2-40B4-BE49-F238E27FC236}">
                <a16:creationId xmlns:a16="http://schemas.microsoft.com/office/drawing/2014/main" id="{C0BD7C0F-4AAE-425A-B578-8DF168BCF7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527"/>
          <a:stretch/>
        </p:blipFill>
        <p:spPr>
          <a:xfrm>
            <a:off x="1138264" y="2636869"/>
            <a:ext cx="9915472" cy="19373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3DC0EF8-B027-4974-928C-1C52F242D0BC}"/>
              </a:ext>
            </a:extLst>
          </p:cNvPr>
          <p:cNvGrpSpPr/>
          <p:nvPr/>
        </p:nvGrpSpPr>
        <p:grpSpPr>
          <a:xfrm>
            <a:off x="3701116" y="2636869"/>
            <a:ext cx="7373886" cy="1937332"/>
            <a:chOff x="3701116" y="2636869"/>
            <a:chExt cx="7373886" cy="1937332"/>
          </a:xfrm>
        </p:grpSpPr>
        <p:sp>
          <p:nvSpPr>
            <p:cNvPr id="23" name="Google Shape;128;p15">
              <a:extLst>
                <a:ext uri="{FF2B5EF4-FFF2-40B4-BE49-F238E27FC236}">
                  <a16:creationId xmlns:a16="http://schemas.microsoft.com/office/drawing/2014/main" id="{F9F22133-848A-4EEC-9340-8624C1015050}"/>
                </a:ext>
              </a:extLst>
            </p:cNvPr>
            <p:cNvSpPr/>
            <p:nvPr/>
          </p:nvSpPr>
          <p:spPr>
            <a:xfrm>
              <a:off x="3701116" y="2636869"/>
              <a:ext cx="2189321" cy="1937332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4" name="Google Shape;128;p15">
              <a:extLst>
                <a:ext uri="{FF2B5EF4-FFF2-40B4-BE49-F238E27FC236}">
                  <a16:creationId xmlns:a16="http://schemas.microsoft.com/office/drawing/2014/main" id="{353DBCDF-EA5F-4457-A2B8-9EAC3FAF8B1A}"/>
                </a:ext>
              </a:extLst>
            </p:cNvPr>
            <p:cNvSpPr/>
            <p:nvPr/>
          </p:nvSpPr>
          <p:spPr>
            <a:xfrm>
              <a:off x="8885681" y="2636869"/>
              <a:ext cx="2189321" cy="1937332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4FAD70-6484-4826-B84F-398BC5C66A89}"/>
              </a:ext>
            </a:extLst>
          </p:cNvPr>
          <p:cNvCxnSpPr/>
          <p:nvPr/>
        </p:nvCxnSpPr>
        <p:spPr>
          <a:xfrm>
            <a:off x="6324600" y="2636869"/>
            <a:ext cx="2133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"/>
          <p:cNvSpPr txBox="1"/>
          <p:nvPr/>
        </p:nvSpPr>
        <p:spPr>
          <a:xfrm>
            <a:off x="758025" y="1068000"/>
            <a:ext cx="1778475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3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회의 사진</a:t>
            </a:r>
            <a:endParaRPr sz="30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698502" y="1038938"/>
            <a:ext cx="50100" cy="4554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D18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242" name="Google Shape;2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734" y="1642212"/>
            <a:ext cx="2653819" cy="1990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6461" y="1642212"/>
            <a:ext cx="2653805" cy="199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3214" y="1642224"/>
            <a:ext cx="2653803" cy="1990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8820110-AE12-4FF9-BDB8-7D367F741BBB}"/>
              </a:ext>
            </a:extLst>
          </p:cNvPr>
          <p:cNvGrpSpPr/>
          <p:nvPr/>
        </p:nvGrpSpPr>
        <p:grpSpPr>
          <a:xfrm>
            <a:off x="1641734" y="4043687"/>
            <a:ext cx="5775283" cy="1990353"/>
            <a:chOff x="1641734" y="4043687"/>
            <a:chExt cx="5775283" cy="1990353"/>
          </a:xfrm>
        </p:grpSpPr>
        <p:pic>
          <p:nvPicPr>
            <p:cNvPr id="245" name="Google Shape;245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641734" y="4043688"/>
              <a:ext cx="2653803" cy="1990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63215" y="4043687"/>
              <a:ext cx="2653802" cy="19903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7" name="Google Shape;247;p23"/>
          <p:cNvSpPr txBox="1"/>
          <p:nvPr/>
        </p:nvSpPr>
        <p:spPr>
          <a:xfrm>
            <a:off x="2322182" y="3642717"/>
            <a:ext cx="144174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&lt;기업인과의 첫 미팅&gt;</a:t>
            </a:r>
            <a:endParaRPr sz="120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48" name="Google Shape;248;p23"/>
          <p:cNvGrpSpPr/>
          <p:nvPr/>
        </p:nvGrpSpPr>
        <p:grpSpPr>
          <a:xfrm>
            <a:off x="7884695" y="4053420"/>
            <a:ext cx="2686872" cy="1980619"/>
            <a:chOff x="7642275" y="4356775"/>
            <a:chExt cx="3865151" cy="2177605"/>
          </a:xfrm>
        </p:grpSpPr>
        <p:pic>
          <p:nvPicPr>
            <p:cNvPr id="249" name="Google Shape;249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642275" y="4371871"/>
              <a:ext cx="1932575" cy="105687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50" name="Google Shape;250;p2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574850" y="4356775"/>
              <a:ext cx="1932576" cy="108707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51" name="Google Shape;251;p2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642279" y="5477500"/>
              <a:ext cx="1932570" cy="105687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52" name="Google Shape;252;p2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9574850" y="5477500"/>
              <a:ext cx="1932575" cy="105688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253" name="Google Shape;253;p23"/>
          <p:cNvSpPr txBox="1"/>
          <p:nvPr/>
        </p:nvSpPr>
        <p:spPr>
          <a:xfrm>
            <a:off x="5294982" y="3642717"/>
            <a:ext cx="159491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&lt;멘토와 스터디 하는 중&gt;</a:t>
            </a:r>
            <a:endParaRPr sz="120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54" name="Google Shape;254;p23"/>
          <p:cNvSpPr txBox="1"/>
          <p:nvPr/>
        </p:nvSpPr>
        <p:spPr>
          <a:xfrm>
            <a:off x="8532557" y="3642717"/>
            <a:ext cx="134343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&lt;중간 검토 및 회의&gt;</a:t>
            </a:r>
            <a:endParaRPr sz="120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55" name="Google Shape;255;p23"/>
          <p:cNvSpPr txBox="1"/>
          <p:nvPr/>
        </p:nvSpPr>
        <p:spPr>
          <a:xfrm>
            <a:off x="3405303" y="6053293"/>
            <a:ext cx="22563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&lt;교수님께 논문 보고 및 검토 중...&gt;</a:t>
            </a:r>
            <a:endParaRPr sz="120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56" name="Google Shape;256;p23"/>
          <p:cNvSpPr txBox="1"/>
          <p:nvPr/>
        </p:nvSpPr>
        <p:spPr>
          <a:xfrm>
            <a:off x="8161828" y="6072718"/>
            <a:ext cx="22563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&lt;비대면 정기 회의 사진&gt;</a:t>
            </a:r>
            <a:endParaRPr sz="120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4939C9B-41BE-458A-860F-5A9D76537327}"/>
              </a:ext>
            </a:extLst>
          </p:cNvPr>
          <p:cNvCxnSpPr>
            <a:cxnSpLocks/>
            <a:stCxn id="245" idx="2"/>
          </p:cNvCxnSpPr>
          <p:nvPr/>
        </p:nvCxnSpPr>
        <p:spPr>
          <a:xfrm rot="16200000" flipH="1">
            <a:off x="3164427" y="5838248"/>
            <a:ext cx="203906" cy="59548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FD761BA7-124F-4379-B224-2DCCE6055896}"/>
              </a:ext>
            </a:extLst>
          </p:cNvPr>
          <p:cNvCxnSpPr>
            <a:stCxn id="246" idx="2"/>
          </p:cNvCxnSpPr>
          <p:nvPr/>
        </p:nvCxnSpPr>
        <p:spPr>
          <a:xfrm rot="5400000">
            <a:off x="5679956" y="5827783"/>
            <a:ext cx="203905" cy="61641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 descr="장애인전용 주차구역은 장애인이 편리하게 자동차를 사용할 수 있도록 돕는 특별한 사회적 배려이다. 그렇기 때문에 장애인은 차량을 장애인전용 주차구역에 주차할 수도 있고, 그렇지 않을 수도 있다. ⓒ베이비뉴스"/>
          <p:cNvPicPr preferRelativeResize="0"/>
          <p:nvPr/>
        </p:nvPicPr>
        <p:blipFill rotWithShape="1">
          <a:blip r:embed="rId3">
            <a:alphaModFix amt="20000"/>
          </a:blip>
          <a:srcRect r="13437"/>
          <a:stretch/>
        </p:blipFill>
        <p:spPr>
          <a:xfrm>
            <a:off x="0" y="-1"/>
            <a:ext cx="12192000" cy="684106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845939" y="2908872"/>
            <a:ext cx="10713670" cy="131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</a:pPr>
            <a:r>
              <a:rPr lang="ko-KR" altLang="en-US" sz="8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감사합니다</a:t>
            </a:r>
            <a:r>
              <a:rPr lang="en-US" altLang="ko-KR" sz="8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endParaRPr lang="ko-KR" altLang="en-US" sz="80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8556771" y="4716133"/>
            <a:ext cx="3495411" cy="214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050"/>
              </a:buClr>
              <a:buSzPts val="2000"/>
              <a:buNone/>
            </a:pPr>
            <a:r>
              <a:rPr lang="ko-KR" sz="2000">
                <a:solidFill>
                  <a:srgbClr val="FF5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KNU</a:t>
            </a:r>
            <a:r>
              <a:rPr 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 컴퓨터학부 4조</a:t>
            </a:r>
            <a:endParaRPr sz="2000"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  <a:sym typeface="Arial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2017113243 이건형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2017112277 정원영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2017113627 이동우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2017110675 류진호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639661" y="2915634"/>
            <a:ext cx="109057" cy="1312894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845939" y="2336800"/>
            <a:ext cx="7066161" cy="47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dk1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종합설계프로젝트1 대학원연계 4</a:t>
            </a:r>
            <a:endParaRPr sz="2000" b="0" i="0" u="none" strike="noStrike" cap="none" dirty="0">
              <a:solidFill>
                <a:schemeClr val="dk1"/>
              </a:solidFill>
              <a:highlight>
                <a:srgbClr val="FFFF0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pic>
        <p:nvPicPr>
          <p:cNvPr id="95" name="Google Shape;95;p13" descr="왕관 단색으로 채워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77080" y="5043459"/>
            <a:ext cx="387532" cy="387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2192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51F73F-84CF-4591-A96A-95398BF3B6CA}"/>
              </a:ext>
            </a:extLst>
          </p:cNvPr>
          <p:cNvSpPr/>
          <p:nvPr/>
        </p:nvSpPr>
        <p:spPr>
          <a:xfrm>
            <a:off x="6096000" y="0"/>
            <a:ext cx="6096000" cy="69246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32D44-D188-4B72-8AD4-AE1E14B65E11}"/>
              </a:ext>
            </a:extLst>
          </p:cNvPr>
          <p:cNvSpPr txBox="1"/>
          <p:nvPr/>
        </p:nvSpPr>
        <p:spPr>
          <a:xfrm>
            <a:off x="1790700" y="1721148"/>
            <a:ext cx="533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FF99689-7C71-483D-9A8A-C261ECBCB559}"/>
              </a:ext>
            </a:extLst>
          </p:cNvPr>
          <p:cNvCxnSpPr>
            <a:cxnSpLocks/>
          </p:cNvCxnSpPr>
          <p:nvPr/>
        </p:nvCxnSpPr>
        <p:spPr>
          <a:xfrm>
            <a:off x="1790701" y="1721148"/>
            <a:ext cx="44767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02B38BD-A142-49D6-BAC9-539D4ADA1478}"/>
              </a:ext>
            </a:extLst>
          </p:cNvPr>
          <p:cNvSpPr txBox="1"/>
          <p:nvPr/>
        </p:nvSpPr>
        <p:spPr>
          <a:xfrm>
            <a:off x="2482057" y="1689283"/>
            <a:ext cx="19335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0" i="0" u="none" strike="noStrike" cap="none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System 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75B53B-6475-45C0-B880-19A0BAFD0779}"/>
              </a:ext>
            </a:extLst>
          </p:cNvPr>
          <p:cNvSpPr txBox="1"/>
          <p:nvPr/>
        </p:nvSpPr>
        <p:spPr>
          <a:xfrm>
            <a:off x="1790700" y="2507562"/>
            <a:ext cx="533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EF92661-2A04-4744-8352-E5196C24C95F}"/>
              </a:ext>
            </a:extLst>
          </p:cNvPr>
          <p:cNvCxnSpPr>
            <a:cxnSpLocks/>
          </p:cNvCxnSpPr>
          <p:nvPr/>
        </p:nvCxnSpPr>
        <p:spPr>
          <a:xfrm>
            <a:off x="1790701" y="2507562"/>
            <a:ext cx="44767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476C6FB-E265-48DF-9FA8-7719AFF22845}"/>
              </a:ext>
            </a:extLst>
          </p:cNvPr>
          <p:cNvSpPr txBox="1"/>
          <p:nvPr/>
        </p:nvSpPr>
        <p:spPr>
          <a:xfrm>
            <a:off x="2482056" y="2510232"/>
            <a:ext cx="19335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과제 수행 과정</a:t>
            </a:r>
            <a:endParaRPr lang="en-US" altLang="ko-KR" sz="2200" b="0" i="0" u="none" strike="noStrike" cap="none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6E2A96-1A3C-4608-83C5-45BD00F034C0}"/>
              </a:ext>
            </a:extLst>
          </p:cNvPr>
          <p:cNvSpPr txBox="1"/>
          <p:nvPr/>
        </p:nvSpPr>
        <p:spPr>
          <a:xfrm>
            <a:off x="1790700" y="3344618"/>
            <a:ext cx="533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A02473-CE28-41CB-AFD5-22CA85E1F7BE}"/>
              </a:ext>
            </a:extLst>
          </p:cNvPr>
          <p:cNvCxnSpPr>
            <a:cxnSpLocks/>
          </p:cNvCxnSpPr>
          <p:nvPr/>
        </p:nvCxnSpPr>
        <p:spPr>
          <a:xfrm>
            <a:off x="1790701" y="3344618"/>
            <a:ext cx="44767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CCEF52A-0E6B-4AE4-97E0-A963C522B47D}"/>
              </a:ext>
            </a:extLst>
          </p:cNvPr>
          <p:cNvSpPr txBox="1"/>
          <p:nvPr/>
        </p:nvSpPr>
        <p:spPr>
          <a:xfrm>
            <a:off x="2495550" y="3329521"/>
            <a:ext cx="19335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0" i="0" u="none" strike="noStrike" cap="none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중간 성과</a:t>
            </a:r>
            <a:endParaRPr lang="en-US" altLang="ko-KR" sz="2200" b="0" i="0" u="none" strike="noStrike" cap="none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D7E804-72E3-4ED8-A4FC-7E838AB4F8B8}"/>
              </a:ext>
            </a:extLst>
          </p:cNvPr>
          <p:cNvSpPr txBox="1"/>
          <p:nvPr/>
        </p:nvSpPr>
        <p:spPr>
          <a:xfrm>
            <a:off x="1790700" y="4119040"/>
            <a:ext cx="533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DD051D1-6C03-44D7-A566-2B2F8C98DA02}"/>
              </a:ext>
            </a:extLst>
          </p:cNvPr>
          <p:cNvCxnSpPr>
            <a:cxnSpLocks/>
          </p:cNvCxnSpPr>
          <p:nvPr/>
        </p:nvCxnSpPr>
        <p:spPr>
          <a:xfrm>
            <a:off x="1790701" y="4119040"/>
            <a:ext cx="44767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B20DF9B-E97F-4997-A14A-D3F945B22087}"/>
              </a:ext>
            </a:extLst>
          </p:cNvPr>
          <p:cNvSpPr txBox="1"/>
          <p:nvPr/>
        </p:nvSpPr>
        <p:spPr>
          <a:xfrm>
            <a:off x="2495550" y="4119040"/>
            <a:ext cx="19335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0" i="0" u="none" strike="noStrike" cap="none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추후 계획</a:t>
            </a:r>
            <a:endParaRPr lang="en-US" altLang="ko-KR" sz="2200" b="0" i="0" u="none" strike="noStrike" cap="none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545CAB-1AC9-43D7-9E5B-F3DD179BEEAA}"/>
              </a:ext>
            </a:extLst>
          </p:cNvPr>
          <p:cNvSpPr txBox="1"/>
          <p:nvPr/>
        </p:nvSpPr>
        <p:spPr>
          <a:xfrm>
            <a:off x="1790700" y="4997072"/>
            <a:ext cx="533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3953BEA-AD7C-4A6D-A066-7103C9264048}"/>
              </a:ext>
            </a:extLst>
          </p:cNvPr>
          <p:cNvCxnSpPr>
            <a:cxnSpLocks/>
          </p:cNvCxnSpPr>
          <p:nvPr/>
        </p:nvCxnSpPr>
        <p:spPr>
          <a:xfrm>
            <a:off x="1790701" y="4997072"/>
            <a:ext cx="44767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0E5F254-FBF4-42BE-969A-33C209108861}"/>
              </a:ext>
            </a:extLst>
          </p:cNvPr>
          <p:cNvSpPr txBox="1"/>
          <p:nvPr/>
        </p:nvSpPr>
        <p:spPr>
          <a:xfrm>
            <a:off x="2495550" y="4963417"/>
            <a:ext cx="19335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0" i="0" u="none" strike="noStrike" cap="none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회의 사진</a:t>
            </a:r>
            <a:endParaRPr lang="en-US" altLang="ko-KR" sz="2200" b="0" i="0" u="none" strike="noStrike" cap="none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035D5F-04BF-49C0-9995-6E8596CABE4D}"/>
              </a:ext>
            </a:extLst>
          </p:cNvPr>
          <p:cNvSpPr txBox="1"/>
          <p:nvPr/>
        </p:nvSpPr>
        <p:spPr>
          <a:xfrm>
            <a:off x="6109493" y="3039355"/>
            <a:ext cx="60960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sz="5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BE243E8-E8CC-417F-A3F7-F5F4BB3E2E4F}"/>
              </a:ext>
            </a:extLst>
          </p:cNvPr>
          <p:cNvCxnSpPr/>
          <p:nvPr/>
        </p:nvCxnSpPr>
        <p:spPr>
          <a:xfrm>
            <a:off x="7527851" y="2907672"/>
            <a:ext cx="324293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7CC7391-68F6-44DC-B889-D6FCF7F3A983}"/>
              </a:ext>
            </a:extLst>
          </p:cNvPr>
          <p:cNvCxnSpPr/>
          <p:nvPr/>
        </p:nvCxnSpPr>
        <p:spPr>
          <a:xfrm>
            <a:off x="7527851" y="3992193"/>
            <a:ext cx="324293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/>
        </p:nvSpPr>
        <p:spPr>
          <a:xfrm>
            <a:off x="758032" y="1067990"/>
            <a:ext cx="466785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altLang="ko-KR" sz="3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System flow</a:t>
            </a:r>
            <a:endParaRPr sz="3000" b="0" u="none" dirty="0">
              <a:solidFill>
                <a:srgbClr val="FF5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D18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127" name="Google Shape;127;p15"/>
          <p:cNvPicPr preferRelativeResize="0"/>
          <p:nvPr/>
        </p:nvPicPr>
        <p:blipFill rotWithShape="1">
          <a:blip r:embed="rId3">
            <a:alphaModFix/>
          </a:blip>
          <a:srcRect t="4527"/>
          <a:stretch/>
        </p:blipFill>
        <p:spPr>
          <a:xfrm>
            <a:off x="1138264" y="2636869"/>
            <a:ext cx="9915472" cy="19373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23B0BD5-E497-429B-BBE5-6F37CF72AED6}"/>
              </a:ext>
            </a:extLst>
          </p:cNvPr>
          <p:cNvCxnSpPr/>
          <p:nvPr/>
        </p:nvCxnSpPr>
        <p:spPr>
          <a:xfrm>
            <a:off x="6324600" y="2636869"/>
            <a:ext cx="2133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Google Shape;128;p15"/>
          <p:cNvSpPr/>
          <p:nvPr/>
        </p:nvSpPr>
        <p:spPr>
          <a:xfrm>
            <a:off x="6295460" y="2636869"/>
            <a:ext cx="2189321" cy="1937332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/>
          <p:nvPr/>
        </p:nvSpPr>
        <p:spPr>
          <a:xfrm>
            <a:off x="921108" y="1680531"/>
            <a:ext cx="4667853" cy="557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장애인주차표시가 부착된 차량 사진 수집</a:t>
            </a:r>
            <a:endParaRPr sz="2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9297863" y="3460712"/>
            <a:ext cx="1696158" cy="2371003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758032" y="1067990"/>
            <a:ext cx="466785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300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과제 </a:t>
            </a:r>
            <a:r>
              <a:rPr lang="ko-KR" sz="300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수행 과정 </a:t>
            </a:r>
            <a:endParaRPr sz="3000">
              <a:solidFill>
                <a:srgbClr val="FF5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D18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97979" y="3429000"/>
            <a:ext cx="3396689" cy="234071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2" name="Google Shape;142;p16"/>
          <p:cNvSpPr txBox="1"/>
          <p:nvPr/>
        </p:nvSpPr>
        <p:spPr>
          <a:xfrm>
            <a:off x="921098" y="2424436"/>
            <a:ext cx="105417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- </a:t>
            </a:r>
            <a:r>
              <a:rPr 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안드로이드 기본 카메라 어플 사용</a:t>
            </a:r>
            <a:endParaRPr sz="20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- 4032 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</a:t>
            </a:r>
            <a:r>
              <a:rPr 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3024 </a:t>
            </a:r>
            <a:r>
              <a:rPr lang="ko-KR" sz="20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Size</a:t>
            </a:r>
            <a:r>
              <a:rPr 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 </a:t>
            </a:r>
            <a:r>
              <a:rPr 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731장 확보</a:t>
            </a:r>
            <a:endParaRPr sz="20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43" name="Google Shape;14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31223" y="3608116"/>
            <a:ext cx="1030117" cy="963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 rotWithShape="1">
          <a:blip r:embed="rId5">
            <a:alphaModFix/>
          </a:blip>
          <a:srcRect l="11276" t="10858" r="7243" b="9536"/>
          <a:stretch/>
        </p:blipFill>
        <p:spPr>
          <a:xfrm>
            <a:off x="9631222" y="4677873"/>
            <a:ext cx="1030118" cy="97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7921" y="3429000"/>
            <a:ext cx="3396689" cy="240271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6FE34E7-5B09-4326-8C4E-61CD213B3BEF}"/>
              </a:ext>
            </a:extLst>
          </p:cNvPr>
          <p:cNvCxnSpPr>
            <a:cxnSpLocks/>
          </p:cNvCxnSpPr>
          <p:nvPr/>
        </p:nvCxnSpPr>
        <p:spPr>
          <a:xfrm>
            <a:off x="5704523" y="1043395"/>
            <a:ext cx="578927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F22DAC-290C-4828-B9BC-59E59C941BD3}"/>
              </a:ext>
            </a:extLst>
          </p:cNvPr>
          <p:cNvSpPr txBox="1"/>
          <p:nvPr/>
        </p:nvSpPr>
        <p:spPr>
          <a:xfrm>
            <a:off x="5704523" y="719890"/>
            <a:ext cx="1171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수집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D704BA-4BDA-411D-A559-39AD2C3EA2B5}"/>
              </a:ext>
            </a:extLst>
          </p:cNvPr>
          <p:cNvSpPr txBox="1"/>
          <p:nvPr/>
        </p:nvSpPr>
        <p:spPr>
          <a:xfrm>
            <a:off x="6546944" y="726174"/>
            <a:ext cx="136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Labeling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FBB727-FB80-4BF4-BEDB-C278BC6754B0}"/>
              </a:ext>
            </a:extLst>
          </p:cNvPr>
          <p:cNvSpPr txBox="1"/>
          <p:nvPr/>
        </p:nvSpPr>
        <p:spPr>
          <a:xfrm>
            <a:off x="7834182" y="726175"/>
            <a:ext cx="136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Preprocessing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06DA5A-B331-427D-A8B9-594FF8761063}"/>
              </a:ext>
            </a:extLst>
          </p:cNvPr>
          <p:cNvSpPr txBox="1"/>
          <p:nvPr/>
        </p:nvSpPr>
        <p:spPr>
          <a:xfrm>
            <a:off x="10487246" y="728316"/>
            <a:ext cx="100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Inference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910E98-B37B-4B83-80ED-1E90B185832F}"/>
              </a:ext>
            </a:extLst>
          </p:cNvPr>
          <p:cNvSpPr txBox="1"/>
          <p:nvPr/>
        </p:nvSpPr>
        <p:spPr>
          <a:xfrm>
            <a:off x="9121420" y="726176"/>
            <a:ext cx="136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Learning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/>
        </p:nvSpPr>
        <p:spPr>
          <a:xfrm>
            <a:off x="758032" y="1067990"/>
            <a:ext cx="466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3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과제 수행 과정</a:t>
            </a:r>
            <a:endParaRPr sz="3000" dirty="0">
              <a:solidFill>
                <a:srgbClr val="FF5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698502" y="1038938"/>
            <a:ext cx="50100" cy="4554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D18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921107" y="1680531"/>
            <a:ext cx="2328120" cy="557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. </a:t>
            </a:r>
            <a:r>
              <a:rPr lang="ko-KR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</a:t>
            </a:r>
            <a:r>
              <a:rPr lang="ko-KR" sz="2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Labeling</a:t>
            </a:r>
            <a:r>
              <a:rPr lang="ko-KR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endParaRPr sz="2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157" name="Google Shape;157;p17"/>
          <p:cNvPicPr preferRelativeResize="0"/>
          <p:nvPr/>
        </p:nvPicPr>
        <p:blipFill rotWithShape="1">
          <a:blip r:embed="rId3">
            <a:alphaModFix/>
          </a:blip>
          <a:srcRect b="2978"/>
          <a:stretch/>
        </p:blipFill>
        <p:spPr>
          <a:xfrm>
            <a:off x="3015719" y="3024798"/>
            <a:ext cx="6160562" cy="2843338"/>
          </a:xfrm>
          <a:prstGeom prst="rect">
            <a:avLst/>
          </a:prstGeom>
          <a:noFill/>
          <a:ln cap="flat" cmpd="sng">
            <a:solidFill>
              <a:schemeClr val="bg1">
                <a:lumMod val="5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58" name="Google Shape;158;p17"/>
          <p:cNvSpPr txBox="1"/>
          <p:nvPr/>
        </p:nvSpPr>
        <p:spPr>
          <a:xfrm>
            <a:off x="921098" y="2424436"/>
            <a:ext cx="105417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- </a:t>
            </a:r>
            <a:r>
              <a:rPr 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장애인주차표시, 아파트 표지, </a:t>
            </a:r>
            <a:r>
              <a:rPr lang="ko-KR" sz="20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네비게이터</a:t>
            </a:r>
            <a:r>
              <a:rPr 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블랙박스 등으로 클래스를 나눠 </a:t>
            </a:r>
            <a:r>
              <a:rPr lang="ko-KR" sz="20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labeling함</a:t>
            </a:r>
            <a:r>
              <a:rPr 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sz="20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48A820-821D-4E71-ACD4-AA8D55E2BF38}"/>
              </a:ext>
            </a:extLst>
          </p:cNvPr>
          <p:cNvCxnSpPr>
            <a:cxnSpLocks/>
          </p:cNvCxnSpPr>
          <p:nvPr/>
        </p:nvCxnSpPr>
        <p:spPr>
          <a:xfrm>
            <a:off x="5704523" y="1043395"/>
            <a:ext cx="578927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50F022-B5EC-40D4-87FE-36E00D554F1E}"/>
              </a:ext>
            </a:extLst>
          </p:cNvPr>
          <p:cNvSpPr txBox="1"/>
          <p:nvPr/>
        </p:nvSpPr>
        <p:spPr>
          <a:xfrm>
            <a:off x="5704523" y="719890"/>
            <a:ext cx="1171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수집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570E50-9DE0-44CC-BE7E-82D7FC02D5C6}"/>
              </a:ext>
            </a:extLst>
          </p:cNvPr>
          <p:cNvSpPr txBox="1"/>
          <p:nvPr/>
        </p:nvSpPr>
        <p:spPr>
          <a:xfrm>
            <a:off x="6546944" y="726174"/>
            <a:ext cx="136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Labeling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89BEB5-1A31-4CBC-930E-3FED5AB3120C}"/>
              </a:ext>
            </a:extLst>
          </p:cNvPr>
          <p:cNvSpPr txBox="1"/>
          <p:nvPr/>
        </p:nvSpPr>
        <p:spPr>
          <a:xfrm>
            <a:off x="7834182" y="726175"/>
            <a:ext cx="136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Preprocessing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C4D451-BABB-4E2F-B5EE-94D1014B3998}"/>
              </a:ext>
            </a:extLst>
          </p:cNvPr>
          <p:cNvSpPr txBox="1"/>
          <p:nvPr/>
        </p:nvSpPr>
        <p:spPr>
          <a:xfrm>
            <a:off x="10487246" y="728316"/>
            <a:ext cx="100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Inference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6A5E9F-8A4B-448A-AF94-B0F7F62B28C5}"/>
              </a:ext>
            </a:extLst>
          </p:cNvPr>
          <p:cNvSpPr txBox="1"/>
          <p:nvPr/>
        </p:nvSpPr>
        <p:spPr>
          <a:xfrm>
            <a:off x="9121420" y="726176"/>
            <a:ext cx="136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Learning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/>
        </p:nvSpPr>
        <p:spPr>
          <a:xfrm>
            <a:off x="758032" y="1067990"/>
            <a:ext cx="466785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300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과제 </a:t>
            </a:r>
            <a:r>
              <a:rPr lang="ko-KR" sz="300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수행 과정</a:t>
            </a:r>
            <a:endParaRPr sz="3000">
              <a:solidFill>
                <a:srgbClr val="FF5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D18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921108" y="1680531"/>
            <a:ext cx="2443530" cy="5570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3. </a:t>
            </a:r>
            <a:r>
              <a:rPr lang="ko-KR" sz="2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바탕"/>
                <a:sym typeface="함초롬바탕"/>
              </a:rPr>
              <a:t>Preprocessing</a:t>
            </a:r>
            <a:endParaRPr sz="2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99344" y="6410174"/>
            <a:ext cx="5433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[출처] </a:t>
            </a:r>
            <a:r>
              <a:rPr lang="ko-KR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Roboflow, </a:t>
            </a:r>
            <a:r>
              <a:rPr lang="ko-KR" u="sng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https://roboflow.com</a:t>
            </a: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41" y="2522249"/>
            <a:ext cx="4504776" cy="339401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/>
          <p:nvPr/>
        </p:nvSpPr>
        <p:spPr>
          <a:xfrm>
            <a:off x="6010184" y="2665743"/>
            <a:ext cx="5459766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- labeling</a:t>
            </a:r>
            <a:r>
              <a:rPr 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한 여러 </a:t>
            </a:r>
            <a:r>
              <a:rPr lang="ko-KR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class중에서</a:t>
            </a:r>
            <a:r>
              <a:rPr 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학습하고자 하는 </a:t>
            </a:r>
            <a:r>
              <a:rPr lang="ko-KR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class</a:t>
            </a:r>
            <a:r>
              <a:rPr 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선택 가능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SzPts val="1500"/>
            </a:pPr>
            <a:endParaRPr sz="16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- </a:t>
            </a:r>
            <a:r>
              <a:rPr 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416 </a:t>
            </a:r>
            <a:r>
              <a:rPr lang="ko-KR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X</a:t>
            </a:r>
            <a:r>
              <a:rPr 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416 </a:t>
            </a:r>
            <a:r>
              <a:rPr lang="ko-KR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Img</a:t>
            </a:r>
            <a:r>
              <a:rPr 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size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SzPts val="1500"/>
            </a:pPr>
            <a:endParaRPr sz="16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- </a:t>
            </a:r>
            <a:r>
              <a:rPr lang="ko-KR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Rotation</a:t>
            </a:r>
            <a:r>
              <a:rPr 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±</a:t>
            </a:r>
            <a:r>
              <a:rPr 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15</a:t>
            </a:r>
            <a:r>
              <a:rPr lang="ko-KR" sz="1600" dirty="0">
                <a:latin typeface="+mn-lt"/>
                <a:ea typeface="배달의민족 주아" panose="02020603020101020101" pitchFamily="18" charset="-127"/>
                <a:cs typeface="Malgun Gothic"/>
                <a:sym typeface="Malgun Gothic"/>
              </a:rPr>
              <a:t>º</a:t>
            </a:r>
            <a:r>
              <a:rPr 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, </a:t>
            </a:r>
            <a:r>
              <a:rPr lang="ko-KR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Horizontal</a:t>
            </a:r>
            <a:r>
              <a:rPr 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Shear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±</a:t>
            </a:r>
            <a:r>
              <a:rPr 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10</a:t>
            </a:r>
            <a:r>
              <a:rPr lang="ko-KR" sz="1600" dirty="0">
                <a:solidFill>
                  <a:schemeClr val="dk1"/>
                </a:solidFill>
                <a:latin typeface="+mn-lt"/>
                <a:ea typeface="배달의민족 주아" panose="02020603020101020101" pitchFamily="18" charset="-127"/>
                <a:cs typeface="Malgun Gothic"/>
                <a:sym typeface="Malgun Gothic"/>
              </a:rPr>
              <a:t>º</a:t>
            </a:r>
            <a:endParaRPr lang="en-US" altLang="ko-KR" sz="1600" dirty="0">
              <a:solidFill>
                <a:schemeClr val="dk1"/>
              </a:solidFill>
              <a:latin typeface="+mn-lt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SzPts val="1500"/>
            </a:pPr>
            <a:endParaRPr sz="16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US" altLang="ko-KR" sz="16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- </a:t>
            </a:r>
            <a:r>
              <a:rPr lang="ko-KR" sz="16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Augmentation한</a:t>
            </a:r>
            <a:r>
              <a:rPr lang="ko-KR" sz="16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결과, 총 1239장</a:t>
            </a:r>
            <a:endParaRPr sz="16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 rotWithShape="1">
          <a:blip r:embed="rId5">
            <a:alphaModFix/>
          </a:blip>
          <a:srcRect r="7944" b="12961"/>
          <a:stretch/>
        </p:blipFill>
        <p:spPr>
          <a:xfrm>
            <a:off x="6224437" y="4756845"/>
            <a:ext cx="5147858" cy="1132047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5A02CA4-9CA6-4101-9CEE-B66B7606DD52}"/>
              </a:ext>
            </a:extLst>
          </p:cNvPr>
          <p:cNvCxnSpPr>
            <a:cxnSpLocks/>
          </p:cNvCxnSpPr>
          <p:nvPr/>
        </p:nvCxnSpPr>
        <p:spPr>
          <a:xfrm>
            <a:off x="5704523" y="1043395"/>
            <a:ext cx="578927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86F05C-4B8E-45FB-A297-3971750C4467}"/>
              </a:ext>
            </a:extLst>
          </p:cNvPr>
          <p:cNvSpPr txBox="1"/>
          <p:nvPr/>
        </p:nvSpPr>
        <p:spPr>
          <a:xfrm>
            <a:off x="5704523" y="719890"/>
            <a:ext cx="1171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수집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1A9CB1-880B-4AC5-85FD-F188CE6D0811}"/>
              </a:ext>
            </a:extLst>
          </p:cNvPr>
          <p:cNvSpPr txBox="1"/>
          <p:nvPr/>
        </p:nvSpPr>
        <p:spPr>
          <a:xfrm>
            <a:off x="6546944" y="726174"/>
            <a:ext cx="136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Labeling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C84435-7A76-4459-B52F-614B52705EAB}"/>
              </a:ext>
            </a:extLst>
          </p:cNvPr>
          <p:cNvSpPr txBox="1"/>
          <p:nvPr/>
        </p:nvSpPr>
        <p:spPr>
          <a:xfrm>
            <a:off x="7834182" y="726175"/>
            <a:ext cx="136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Preprocessing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A68EA6-FF1A-43C4-B996-9A5279A64692}"/>
              </a:ext>
            </a:extLst>
          </p:cNvPr>
          <p:cNvSpPr txBox="1"/>
          <p:nvPr/>
        </p:nvSpPr>
        <p:spPr>
          <a:xfrm>
            <a:off x="10487246" y="728316"/>
            <a:ext cx="100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Inference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758271-1B13-4668-A8F9-109F82EE54EF}"/>
              </a:ext>
            </a:extLst>
          </p:cNvPr>
          <p:cNvSpPr txBox="1"/>
          <p:nvPr/>
        </p:nvSpPr>
        <p:spPr>
          <a:xfrm>
            <a:off x="9121420" y="726176"/>
            <a:ext cx="136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Learning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/>
        </p:nvSpPr>
        <p:spPr>
          <a:xfrm>
            <a:off x="921108" y="1680531"/>
            <a:ext cx="2452408" cy="5570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. </a:t>
            </a:r>
            <a:r>
              <a:rPr lang="ko-KR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바탕"/>
                <a:sym typeface="함초롬바탕"/>
              </a:rPr>
              <a:t> Data </a:t>
            </a:r>
            <a:r>
              <a:rPr lang="ko-KR" sz="2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바탕"/>
                <a:sym typeface="함초롬바탕"/>
              </a:rPr>
              <a:t>Learning</a:t>
            </a:r>
            <a:endParaRPr sz="2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758015" y="1068000"/>
            <a:ext cx="111978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300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과제 </a:t>
            </a:r>
            <a:r>
              <a:rPr lang="ko-KR" sz="300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수행 과정</a:t>
            </a:r>
            <a:endParaRPr sz="3000">
              <a:solidFill>
                <a:srgbClr val="FF5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D18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648" y="2431925"/>
            <a:ext cx="5542535" cy="35352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86" name="Google Shape;186;p19"/>
          <p:cNvSpPr txBox="1"/>
          <p:nvPr/>
        </p:nvSpPr>
        <p:spPr>
          <a:xfrm>
            <a:off x="6595183" y="2623315"/>
            <a:ext cx="4858384" cy="280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-KR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- </a:t>
            </a:r>
            <a:r>
              <a:rPr lang="ko-KR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모델을 학습하며 가중치(</a:t>
            </a:r>
            <a:r>
              <a:rPr lang="ko-KR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Weight</a:t>
            </a:r>
            <a:r>
              <a:rPr lang="ko-KR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ko-KR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Bias</a:t>
            </a:r>
            <a:r>
              <a:rPr lang="ko-KR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)를 계산</a:t>
            </a:r>
            <a:endParaRPr lang="en-US" altLang="ko-KR" sz="1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sz="1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-KR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- </a:t>
            </a:r>
            <a:r>
              <a:rPr lang="ko-KR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시간 대비 높은 인식률을 도출하는 환경 </a:t>
            </a:r>
            <a:r>
              <a:rPr lang="ko-KR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변수값을</a:t>
            </a:r>
            <a:r>
              <a:rPr lang="ko-KR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찾음</a:t>
            </a:r>
            <a:endParaRPr lang="en-US" altLang="ko-KR" sz="1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sz="1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-KR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- </a:t>
            </a:r>
            <a:r>
              <a:rPr lang="ko-KR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batch</a:t>
            </a:r>
            <a:r>
              <a:rPr lang="ko-KR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: </a:t>
            </a:r>
            <a:r>
              <a:rPr lang="ko-KR" sz="1700" dirty="0">
                <a:solidFill>
                  <a:schemeClr val="dk1"/>
                </a:solidFill>
                <a:highlight>
                  <a:schemeClr val="lt1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모델의 가중치를 한번 </a:t>
            </a:r>
            <a:r>
              <a:rPr lang="ko-KR" sz="1700" dirty="0" err="1">
                <a:solidFill>
                  <a:schemeClr val="dk1"/>
                </a:solidFill>
                <a:highlight>
                  <a:schemeClr val="lt1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업데이트시킬</a:t>
            </a:r>
            <a:r>
              <a:rPr lang="ko-KR" sz="1700" dirty="0">
                <a:solidFill>
                  <a:schemeClr val="dk1"/>
                </a:solidFill>
                <a:highlight>
                  <a:schemeClr val="lt1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때 </a:t>
            </a:r>
            <a:r>
              <a:rPr lang="en-US" altLang="ko-KR" sz="1700" dirty="0">
                <a:solidFill>
                  <a:schemeClr val="dk1"/>
                </a:solidFill>
                <a:highlight>
                  <a:schemeClr val="lt1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 	 </a:t>
            </a:r>
            <a:r>
              <a:rPr lang="ko-KR" sz="1700" dirty="0">
                <a:solidFill>
                  <a:schemeClr val="dk1"/>
                </a:solidFill>
                <a:highlight>
                  <a:schemeClr val="lt1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사용되는 샘플들의 묶음을 의미</a:t>
            </a:r>
            <a:endParaRPr lang="en-US" altLang="ko-KR" sz="1700" dirty="0">
              <a:solidFill>
                <a:schemeClr val="dk1"/>
              </a:solidFill>
              <a:highlight>
                <a:schemeClr val="lt1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sz="1700" dirty="0">
              <a:solidFill>
                <a:schemeClr val="dk1"/>
              </a:solidFill>
              <a:highlight>
                <a:schemeClr val="lt1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-KR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- </a:t>
            </a:r>
            <a:r>
              <a:rPr lang="ko-KR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epoch</a:t>
            </a:r>
            <a:r>
              <a:rPr lang="ko-KR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: 학습의 횟수</a:t>
            </a:r>
            <a:endParaRPr lang="en-US" altLang="ko-KR" sz="1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sz="1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-KR" sz="1700" dirty="0">
                <a:highlight>
                  <a:srgbClr val="00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- </a:t>
            </a:r>
            <a:r>
              <a:rPr lang="ko-KR" sz="1800" dirty="0" err="1">
                <a:highlight>
                  <a:srgbClr val="00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batch</a:t>
            </a:r>
            <a:r>
              <a:rPr lang="ko-KR" sz="1800" dirty="0">
                <a:highlight>
                  <a:srgbClr val="00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= 16, </a:t>
            </a:r>
            <a:r>
              <a:rPr lang="ko-KR" sz="1800" dirty="0" err="1">
                <a:highlight>
                  <a:srgbClr val="00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epoch</a:t>
            </a:r>
            <a:r>
              <a:rPr lang="ko-KR" sz="1800" dirty="0">
                <a:highlight>
                  <a:srgbClr val="00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= 250, </a:t>
            </a:r>
            <a:r>
              <a:rPr lang="ko-KR" sz="1800" dirty="0" err="1">
                <a:highlight>
                  <a:srgbClr val="00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img</a:t>
            </a:r>
            <a:r>
              <a:rPr lang="ko-KR" sz="1800" dirty="0">
                <a:highlight>
                  <a:srgbClr val="00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800" dirty="0" err="1">
                <a:highlight>
                  <a:srgbClr val="00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size</a:t>
            </a:r>
            <a:r>
              <a:rPr lang="ko-KR" sz="1800" dirty="0">
                <a:highlight>
                  <a:srgbClr val="00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= 416x416</a:t>
            </a:r>
            <a:endParaRPr sz="1800" dirty="0">
              <a:highlight>
                <a:srgbClr val="00FF0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87" name="Google Shape;18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464" y="3833147"/>
            <a:ext cx="2639719" cy="1908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3157C5C-156E-433E-997F-87071CBDC545}"/>
              </a:ext>
            </a:extLst>
          </p:cNvPr>
          <p:cNvCxnSpPr>
            <a:cxnSpLocks/>
          </p:cNvCxnSpPr>
          <p:nvPr/>
        </p:nvCxnSpPr>
        <p:spPr>
          <a:xfrm>
            <a:off x="5704523" y="1043395"/>
            <a:ext cx="578927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F30D6DA-5453-40B2-981A-729979B8B5FA}"/>
              </a:ext>
            </a:extLst>
          </p:cNvPr>
          <p:cNvSpPr txBox="1"/>
          <p:nvPr/>
        </p:nvSpPr>
        <p:spPr>
          <a:xfrm>
            <a:off x="5704523" y="719890"/>
            <a:ext cx="1171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수집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295987-6AC5-4B94-BEAC-D677945FEC90}"/>
              </a:ext>
            </a:extLst>
          </p:cNvPr>
          <p:cNvSpPr txBox="1"/>
          <p:nvPr/>
        </p:nvSpPr>
        <p:spPr>
          <a:xfrm>
            <a:off x="6546944" y="726174"/>
            <a:ext cx="136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Labeling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291644-2D10-4CED-AC3A-AB9980BD25C2}"/>
              </a:ext>
            </a:extLst>
          </p:cNvPr>
          <p:cNvSpPr txBox="1"/>
          <p:nvPr/>
        </p:nvSpPr>
        <p:spPr>
          <a:xfrm>
            <a:off x="7834182" y="726175"/>
            <a:ext cx="136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Preprocessing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4986E5-2693-496D-B008-CCCD56FC97B4}"/>
              </a:ext>
            </a:extLst>
          </p:cNvPr>
          <p:cNvSpPr txBox="1"/>
          <p:nvPr/>
        </p:nvSpPr>
        <p:spPr>
          <a:xfrm>
            <a:off x="10487246" y="728316"/>
            <a:ext cx="100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Inference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82D5E1-56FC-4F1A-99A5-29A8F8D469CC}"/>
              </a:ext>
            </a:extLst>
          </p:cNvPr>
          <p:cNvSpPr txBox="1"/>
          <p:nvPr/>
        </p:nvSpPr>
        <p:spPr>
          <a:xfrm>
            <a:off x="9121420" y="726176"/>
            <a:ext cx="136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Learning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/>
        </p:nvSpPr>
        <p:spPr>
          <a:xfrm>
            <a:off x="1728575" y="2404374"/>
            <a:ext cx="87348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065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r>
              <a:rPr 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가장 높은 확률을 가지는 </a:t>
            </a:r>
            <a:r>
              <a:rPr lang="ko-KR" sz="20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class로</a:t>
            </a:r>
            <a:r>
              <a:rPr 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판단하고 그때의 확률 값을 </a:t>
            </a:r>
            <a:r>
              <a:rPr lang="ko-KR" sz="20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confidence</a:t>
            </a:r>
            <a:r>
              <a:rPr 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값이라고 부름</a:t>
            </a:r>
            <a:endParaRPr sz="20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758032" y="1067990"/>
            <a:ext cx="466785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300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과제 </a:t>
            </a:r>
            <a:r>
              <a:rPr lang="ko-KR" sz="300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수행 과정</a:t>
            </a:r>
            <a:endParaRPr sz="3000">
              <a:solidFill>
                <a:srgbClr val="FF5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D18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921107" y="1680531"/>
            <a:ext cx="1737033" cy="557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20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sz="220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. </a:t>
            </a:r>
            <a:r>
              <a:rPr lang="ko-KR" sz="220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바탕"/>
                <a:sym typeface="함초롬바탕"/>
              </a:rPr>
              <a:t> Inference</a:t>
            </a:r>
            <a:endParaRPr sz="220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200" name="Google Shape;2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950" y="2957275"/>
            <a:ext cx="2966329" cy="2966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5710" y="2957284"/>
            <a:ext cx="2966340" cy="2966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F3959F1-C52A-4137-AA2C-3612C69E65C5}"/>
              </a:ext>
            </a:extLst>
          </p:cNvPr>
          <p:cNvCxnSpPr>
            <a:cxnSpLocks/>
          </p:cNvCxnSpPr>
          <p:nvPr/>
        </p:nvCxnSpPr>
        <p:spPr>
          <a:xfrm>
            <a:off x="5704523" y="1043395"/>
            <a:ext cx="578927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E446934-133D-43BE-B145-4B35E997EF82}"/>
              </a:ext>
            </a:extLst>
          </p:cNvPr>
          <p:cNvSpPr txBox="1"/>
          <p:nvPr/>
        </p:nvSpPr>
        <p:spPr>
          <a:xfrm>
            <a:off x="5704523" y="719890"/>
            <a:ext cx="1171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수집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36F4F5-F39B-42F7-90B7-E5C4642CAEAA}"/>
              </a:ext>
            </a:extLst>
          </p:cNvPr>
          <p:cNvSpPr txBox="1"/>
          <p:nvPr/>
        </p:nvSpPr>
        <p:spPr>
          <a:xfrm>
            <a:off x="6546944" y="726174"/>
            <a:ext cx="136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Labeling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74D003-F5A2-4099-AFD3-8C420EB29963}"/>
              </a:ext>
            </a:extLst>
          </p:cNvPr>
          <p:cNvSpPr txBox="1"/>
          <p:nvPr/>
        </p:nvSpPr>
        <p:spPr>
          <a:xfrm>
            <a:off x="7834182" y="726175"/>
            <a:ext cx="136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Preprocessing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96BB79-5931-49A4-B44A-ADB3E25EBA68}"/>
              </a:ext>
            </a:extLst>
          </p:cNvPr>
          <p:cNvSpPr txBox="1"/>
          <p:nvPr/>
        </p:nvSpPr>
        <p:spPr>
          <a:xfrm>
            <a:off x="10487246" y="728316"/>
            <a:ext cx="100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Inference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7044E6-585F-43BC-8E10-997004D597A3}"/>
              </a:ext>
            </a:extLst>
          </p:cNvPr>
          <p:cNvSpPr txBox="1"/>
          <p:nvPr/>
        </p:nvSpPr>
        <p:spPr>
          <a:xfrm>
            <a:off x="9121420" y="726176"/>
            <a:ext cx="136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Learning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/>
        </p:nvSpPr>
        <p:spPr>
          <a:xfrm>
            <a:off x="758016" y="1068000"/>
            <a:ext cx="107493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300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중간 성과</a:t>
            </a:r>
            <a:endParaRPr sz="3000">
              <a:solidFill>
                <a:srgbClr val="FF5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210" name="Google Shape;210;p21"/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D18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921108" y="1680531"/>
            <a:ext cx="1237302" cy="5570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논문 작성</a:t>
            </a:r>
            <a:endParaRPr sz="2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1249125" y="2472578"/>
            <a:ext cx="9693750" cy="28622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ko-KR" sz="2000" dirty="0">
                <a:solidFill>
                  <a:schemeClr val="dk1"/>
                </a:solidFill>
                <a:highlight>
                  <a:srgbClr val="00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논문 주제</a:t>
            </a:r>
            <a:r>
              <a:rPr 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장애인주차표시 인식 시스템이 감지하고자 하는 이미지 외에 유사한 이미지들의 학습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	  	   </a:t>
            </a:r>
            <a:r>
              <a:rPr 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유무에 따른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인식률의 차이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l"/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  [</a:t>
            </a:r>
            <a:r>
              <a:rPr lang="ko-KR" altLang="en-US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제목 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000" i="0" u="none" strike="noStrike" baseline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i="0" u="none" strike="noStrike" baseline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YOLO-v5 </a:t>
            </a:r>
            <a:r>
              <a:rPr lang="ko-KR" altLang="en-US" sz="2000" i="0" u="none" strike="noStrike" baseline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모델을 이용한 장애인주차표시 인식 시스템</a:t>
            </a:r>
            <a:r>
              <a:rPr lang="en-US" altLang="ko-KR" sz="2000" i="0" u="none" strike="noStrike" baseline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sz="20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sz="2000" dirty="0" err="1">
                <a:solidFill>
                  <a:schemeClr val="dk1"/>
                </a:solidFill>
                <a:highlight>
                  <a:srgbClr val="00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학회명</a:t>
            </a:r>
            <a:r>
              <a:rPr lang="ko-KR" altLang="en-US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한국멀티미디어학회</a:t>
            </a:r>
            <a:endParaRPr lang="en-US" altLang="ko-KR" sz="20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sz="2000" dirty="0" err="1">
                <a:solidFill>
                  <a:schemeClr val="dk1"/>
                </a:solidFill>
                <a:highlight>
                  <a:srgbClr val="00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대회</a:t>
            </a:r>
            <a:r>
              <a:rPr lang="ko-KR" altLang="en-US" sz="2000" dirty="0" err="1">
                <a:solidFill>
                  <a:schemeClr val="dk1"/>
                </a:solidFill>
                <a:highlight>
                  <a:srgbClr val="00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</a:t>
            </a:r>
            <a:r>
              <a:rPr lang="ko-KR" altLang="en-US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2021</a:t>
            </a:r>
            <a:r>
              <a:rPr lang="ko-KR" altLang="en-US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한국멀티미디어학회 추계학술발표대회</a:t>
            </a:r>
            <a:endParaRPr lang="en-US" altLang="ko-KR" sz="20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sz="2000" dirty="0">
                <a:solidFill>
                  <a:schemeClr val="dk1"/>
                </a:solidFill>
                <a:highlight>
                  <a:srgbClr val="00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제출 </a:t>
            </a:r>
            <a:r>
              <a:rPr lang="ko-KR" altLang="en-US" sz="2000" dirty="0">
                <a:solidFill>
                  <a:schemeClr val="dk1"/>
                </a:solidFill>
                <a:highlight>
                  <a:srgbClr val="00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마감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~10/31(</a:t>
            </a:r>
            <a:r>
              <a:rPr lang="ko-KR" altLang="en-US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sz="2000" dirty="0">
                <a:solidFill>
                  <a:schemeClr val="dk1"/>
                </a:solidFill>
                <a:highlight>
                  <a:srgbClr val="00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대회 </a:t>
            </a:r>
            <a:r>
              <a:rPr lang="ko-KR" altLang="en-US" sz="2000" dirty="0">
                <a:solidFill>
                  <a:schemeClr val="dk1"/>
                </a:solidFill>
                <a:highlight>
                  <a:srgbClr val="00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일시</a:t>
            </a:r>
            <a:r>
              <a:rPr lang="ko-KR" sz="2000" dirty="0">
                <a:solidFill>
                  <a:schemeClr val="dk1"/>
                </a:solidFill>
                <a:highlight>
                  <a:srgbClr val="00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11</a:t>
            </a:r>
            <a:r>
              <a:rPr lang="ko-KR" altLang="en-US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 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26</a:t>
            </a:r>
            <a:r>
              <a:rPr lang="ko-KR" altLang="en-US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금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~ 27</a:t>
            </a:r>
            <a:r>
              <a:rPr lang="ko-KR" altLang="en-US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토</a:t>
            </a: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2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sz="2000" dirty="0">
                <a:solidFill>
                  <a:schemeClr val="dk1"/>
                </a:solidFill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 논문</a:t>
            </a:r>
            <a:r>
              <a:rPr lang="en-US" altLang="ko-KR" sz="2000" dirty="0">
                <a:solidFill>
                  <a:schemeClr val="dk1"/>
                </a:solidFill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dk1"/>
                </a:solidFill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제출 완료</a:t>
            </a:r>
            <a:endParaRPr sz="2000" dirty="0">
              <a:solidFill>
                <a:schemeClr val="dk1"/>
              </a:solidFill>
              <a:highlight>
                <a:srgbClr val="FFFF0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15" name="Google Shape;2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4325" y="3684306"/>
            <a:ext cx="2333775" cy="2349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4537" y="3684306"/>
            <a:ext cx="2333775" cy="234964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 txBox="1"/>
          <p:nvPr/>
        </p:nvSpPr>
        <p:spPr>
          <a:xfrm>
            <a:off x="5848600" y="6235375"/>
            <a:ext cx="4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VS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299</ep:Words>
  <ep:PresentationFormat>와이드스크린</ep:PresentationFormat>
  <ep:Paragraphs>94</ep:Paragraphs>
  <ep:Slides>12</ep:Slides>
  <ep:Notes>12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ep:HeadingPairs>
  <ep:TitlesOfParts>
    <vt:vector size="13" baseType="lpstr">
      <vt:lpstr>Office 테마</vt:lpstr>
      <vt:lpstr>인공지능 기반   장애인주차표시 인식 시스템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감사합니다.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Jinho Ryu</dc:creator>
  <cp:lastModifiedBy>fools</cp:lastModifiedBy>
  <dcterms:modified xsi:type="dcterms:W3CDTF">2021-10-30T08:06:17.665</dcterms:modified>
  <cp:revision>42</cp:revision>
  <dc:title>인공지능 기반   장애인주차표시 인식 시스템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